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8B78CE89-A1E3-4E69-93FA-2772812BD8A4}">
  <a:tblStyle styleId="{8B78CE89-A1E3-4E69-93FA-2772812BD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 showComments="0">
  <p:normalViewPr>
    <p:restoredLeft sz="15620"/>
    <p:restoredTop sz="94660"/>
  </p:normalViewPr>
  <p:slideViewPr>
    <p:cSldViewPr snapToGrid="0">
      <p:cViewPr varScale="1">
        <p:scale>
          <a:sx n="279" d="100"/>
          <a:sy n="279" d="100"/>
        </p:scale>
        <p:origin x="-51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718906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18344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Update - July 4th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666666"/>
                </a:solidFill>
              </a:rPr>
              <a:t>Giulio</a:t>
            </a:r>
            <a:endParaRPr sz="4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Probing data</a:t>
            </a:r>
            <a:endParaRPr/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By raising the thresholds for DMRs we select for regions where multiple CpGs are regulated differentially, so the biological effects are amplified relative to technical artifacts from VCs confounding WGBS alignment. 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 selectivity increases, spatial correlation decreases. Suggests that: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More unique DMRs are not genetically determined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Spatial correlation was likely a technical artifact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l="1999" t="5709" b="4232"/>
          <a:stretch/>
        </p:blipFill>
        <p:spPr>
          <a:xfrm>
            <a:off x="6329200" y="3026550"/>
            <a:ext cx="2776376" cy="189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 rotWithShape="1">
          <a:blip r:embed="rId4">
            <a:alphaModFix/>
          </a:blip>
          <a:srcRect l="2133" t="4477" b="3964"/>
          <a:stretch/>
        </p:blipFill>
        <p:spPr>
          <a:xfrm>
            <a:off x="3414500" y="929763"/>
            <a:ext cx="2834724" cy="18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 rotWithShape="1">
          <a:blip r:embed="rId5">
            <a:alphaModFix/>
          </a:blip>
          <a:srcRect l="2018" t="5689" b="3853"/>
          <a:stretch/>
        </p:blipFill>
        <p:spPr>
          <a:xfrm>
            <a:off x="3438025" y="3102350"/>
            <a:ext cx="2811201" cy="181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 rotWithShape="1">
          <a:blip r:embed="rId6">
            <a:alphaModFix/>
          </a:blip>
          <a:srcRect l="1941" t="7265" b="4667"/>
          <a:stretch/>
        </p:blipFill>
        <p:spPr>
          <a:xfrm>
            <a:off x="458375" y="1039901"/>
            <a:ext cx="2776376" cy="1678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 rotWithShape="1">
          <a:blip r:embed="rId7">
            <a:alphaModFix/>
          </a:blip>
          <a:srcRect l="1970" t="7275" b="5273"/>
          <a:stretch/>
        </p:blipFill>
        <p:spPr>
          <a:xfrm>
            <a:off x="494319" y="3126682"/>
            <a:ext cx="2789071" cy="1819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/>
          <p:nvPr/>
        </p:nvSpPr>
        <p:spPr>
          <a:xfrm>
            <a:off x="73092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1.96*sd</a:t>
            </a:r>
            <a:endParaRPr sz="1200"/>
          </a:p>
        </p:txBody>
      </p:sp>
      <p:sp>
        <p:nvSpPr>
          <p:cNvPr id="218" name="Shape 218"/>
          <p:cNvSpPr txBox="1"/>
          <p:nvPr/>
        </p:nvSpPr>
        <p:spPr>
          <a:xfrm>
            <a:off x="368247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5*sd</a:t>
            </a:r>
            <a:endParaRPr sz="1200"/>
          </a:p>
        </p:txBody>
      </p:sp>
      <p:sp>
        <p:nvSpPr>
          <p:cNvPr id="219" name="Shape 219"/>
          <p:cNvSpPr txBox="1"/>
          <p:nvPr/>
        </p:nvSpPr>
        <p:spPr>
          <a:xfrm>
            <a:off x="6634025" y="389825"/>
            <a:ext cx="15429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Residual &gt; 12*sd</a:t>
            </a:r>
            <a:endParaRPr sz="1200"/>
          </a:p>
        </p:txBody>
      </p:sp>
      <p:sp>
        <p:nvSpPr>
          <p:cNvPr id="220" name="Shape 220"/>
          <p:cNvSpPr txBox="1"/>
          <p:nvPr/>
        </p:nvSpPr>
        <p:spPr>
          <a:xfrm rot="-5400000">
            <a:off x="-725075" y="1686200"/>
            <a:ext cx="1865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Count of VCs inside DMRs</a:t>
            </a:r>
            <a:endParaRPr sz="1100"/>
          </a:p>
        </p:txBody>
      </p:sp>
      <p:sp>
        <p:nvSpPr>
          <p:cNvPr id="221" name="Shape 221"/>
          <p:cNvSpPr txBox="1"/>
          <p:nvPr/>
        </p:nvSpPr>
        <p:spPr>
          <a:xfrm rot="-5400000">
            <a:off x="-801650" y="3779150"/>
            <a:ext cx="20715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Count of DMRs with a VC inside</a:t>
            </a:r>
            <a:endParaRPr sz="1000"/>
          </a:p>
        </p:txBody>
      </p:sp>
      <p:pic>
        <p:nvPicPr>
          <p:cNvPr id="222" name="Shape 222"/>
          <p:cNvPicPr preferRelativeResize="0"/>
          <p:nvPr/>
        </p:nvPicPr>
        <p:blipFill rotWithShape="1">
          <a:blip r:embed="rId8">
            <a:alphaModFix/>
          </a:blip>
          <a:srcRect l="2133" t="5815" b="3035"/>
          <a:stretch/>
        </p:blipFill>
        <p:spPr>
          <a:xfrm>
            <a:off x="6345024" y="905400"/>
            <a:ext cx="2776375" cy="182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311700" y="75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QC</a:t>
            </a:r>
            <a:endParaRPr/>
          </a:p>
        </p:txBody>
      </p:sp>
      <p:graphicFrame>
        <p:nvGraphicFramePr>
          <p:cNvPr id="228" name="Shape 228"/>
          <p:cNvGraphicFramePr/>
          <p:nvPr/>
        </p:nvGraphicFramePr>
        <p:xfrm>
          <a:off x="478725" y="1081225"/>
          <a:ext cx="5505600" cy="1304950"/>
        </p:xfrm>
        <a:graphic>
          <a:graphicData uri="http://schemas.openxmlformats.org/drawingml/2006/table">
            <a:tbl>
              <a:tblPr>
                <a:noFill/>
                <a:tableStyleId>{8B78CE89-A1E3-4E69-93FA-2772812BD8A4}</a:tableStyleId>
              </a:tblPr>
              <a:tblGrid>
                <a:gridCol w="3103650"/>
                <a:gridCol w="2401950"/>
              </a:tblGrid>
              <a:tr h="82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File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# Rows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3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Methyl BED original data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58,588,398 - 58,607,722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3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33 Methyl BED non-null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23,185,884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CEMT 33 VCF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4,348,573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join of all 15 CEMT Methyl BED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711,498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DMRs (50bp each) for CEMT33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2484 (cov=124,200bp) 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95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Human genome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3,200,000,000bp</a:t>
                      </a:r>
                      <a:endParaRPr sz="1200"/>
                    </a:p>
                  </a:txBody>
                  <a:tcPr marL="0" marR="0" marT="0" marB="0">
                    <a:lnL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AAAA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29" name="Shape 229"/>
          <p:cNvSpPr txBox="1"/>
          <p:nvPr/>
        </p:nvSpPr>
        <p:spPr>
          <a:xfrm>
            <a:off x="400700" y="2925125"/>
            <a:ext cx="5505600" cy="18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Size probing of regions for methyByRegion on CEMT 33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region=50; rows=5,847,330; coverage=292,366,500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region=100; rows=4,473,868; coverage=447,386,800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region=200; rows=3,117,795; coverage=623,559,000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region=400; rows=3,396,255; coverage=1,358,502,000</a:t>
            </a:r>
            <a:endParaRPr/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region=1000; rows=1,908,876; coverage=1,908,876,000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355775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Tony’s analysis: </a:t>
            </a:r>
            <a:r>
              <a:rPr lang="en" sz="1800"/>
              <a:t>significance of genetic variants from clustering</a:t>
            </a:r>
            <a:endParaRPr sz="1800"/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3791625" y="670150"/>
            <a:ext cx="5175900" cy="3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Concordance affects up to 2kb distance (Tony)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QTLs significantly affect up to 1Mb distance (Zhang 2010)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Toni removed 200bp around genetic variants, but that is unlikely to cover all contributions of a QTL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Also, the fact that clustering occurs by cell type demonstrates other unique patterns, but not that genetic patterns are irrelevant</a:t>
            </a:r>
            <a:endParaRPr/>
          </a:p>
        </p:txBody>
      </p:sp>
      <p:pic>
        <p:nvPicPr>
          <p:cNvPr id="236" name="Shape 236"/>
          <p:cNvPicPr preferRelativeResize="0"/>
          <p:nvPr/>
        </p:nvPicPr>
        <p:blipFill rotWithShape="1">
          <a:blip r:embed="rId3">
            <a:alphaModFix/>
          </a:blip>
          <a:srcRect l="5508" t="18430" b="5286"/>
          <a:stretch/>
        </p:blipFill>
        <p:spPr>
          <a:xfrm>
            <a:off x="59125" y="533748"/>
            <a:ext cx="3801001" cy="2301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 rotWithShape="1">
          <a:blip r:embed="rId4">
            <a:alphaModFix/>
          </a:blip>
          <a:srcRect l="3201" t="10912" r="3453" b="13825"/>
          <a:stretch/>
        </p:blipFill>
        <p:spPr>
          <a:xfrm>
            <a:off x="59125" y="2830500"/>
            <a:ext cx="3801001" cy="229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Shape 238"/>
          <p:cNvSpPr/>
          <p:nvPr/>
        </p:nvSpPr>
        <p:spPr>
          <a:xfrm>
            <a:off x="4585675" y="3075325"/>
            <a:ext cx="1100275" cy="428488"/>
          </a:xfrm>
          <a:custGeom>
            <a:avLst/>
            <a:gdLst/>
            <a:ahLst/>
            <a:cxnLst/>
            <a:rect l="0" t="0" r="0" b="0"/>
            <a:pathLst>
              <a:path w="44011" h="19597" extrusionOk="0">
                <a:moveTo>
                  <a:pt x="0" y="17769"/>
                </a:moveTo>
                <a:cubicBezTo>
                  <a:pt x="3235" y="18042"/>
                  <a:pt x="13441" y="20138"/>
                  <a:pt x="19409" y="19409"/>
                </a:cubicBezTo>
                <a:cubicBezTo>
                  <a:pt x="25377" y="18680"/>
                  <a:pt x="31710" y="16630"/>
                  <a:pt x="35810" y="13395"/>
                </a:cubicBezTo>
                <a:cubicBezTo>
                  <a:pt x="39910" y="10160"/>
                  <a:pt x="42644" y="2233"/>
                  <a:pt x="4401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9" name="Shape 239"/>
          <p:cNvSpPr/>
          <p:nvPr/>
        </p:nvSpPr>
        <p:spPr>
          <a:xfrm flipH="1">
            <a:off x="6022883" y="3075325"/>
            <a:ext cx="1009392" cy="428488"/>
          </a:xfrm>
          <a:custGeom>
            <a:avLst/>
            <a:gdLst/>
            <a:ahLst/>
            <a:cxnLst/>
            <a:rect l="0" t="0" r="0" b="0"/>
            <a:pathLst>
              <a:path w="44011" h="19597" extrusionOk="0">
                <a:moveTo>
                  <a:pt x="0" y="17769"/>
                </a:moveTo>
                <a:cubicBezTo>
                  <a:pt x="3235" y="18042"/>
                  <a:pt x="13441" y="20138"/>
                  <a:pt x="19409" y="19409"/>
                </a:cubicBezTo>
                <a:cubicBezTo>
                  <a:pt x="25377" y="18680"/>
                  <a:pt x="31710" y="16630"/>
                  <a:pt x="35810" y="13395"/>
                </a:cubicBezTo>
                <a:cubicBezTo>
                  <a:pt x="39910" y="10160"/>
                  <a:pt x="42644" y="2233"/>
                  <a:pt x="4401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240" name="Shape 240"/>
          <p:cNvCxnSpPr/>
          <p:nvPr/>
        </p:nvCxnSpPr>
        <p:spPr>
          <a:xfrm>
            <a:off x="5685950" y="3075325"/>
            <a:ext cx="0" cy="45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6022875" y="3075325"/>
            <a:ext cx="0" cy="45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 rot="10800000">
            <a:off x="5679000" y="3526325"/>
            <a:ext cx="3555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Shape 243"/>
          <p:cNvCxnSpPr/>
          <p:nvPr/>
        </p:nvCxnSpPr>
        <p:spPr>
          <a:xfrm rot="10800000" flipH="1">
            <a:off x="6506050" y="3157350"/>
            <a:ext cx="826800" cy="61500"/>
          </a:xfrm>
          <a:prstGeom prst="straightConnector1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4" name="Shape 244"/>
          <p:cNvSpPr txBox="1"/>
          <p:nvPr/>
        </p:nvSpPr>
        <p:spPr>
          <a:xfrm>
            <a:off x="7369200" y="2699550"/>
            <a:ext cx="11004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80000"/>
                </a:solidFill>
              </a:rPr>
              <a:t>Still a defining feature, so still contributes to the clustering</a:t>
            </a:r>
            <a:endParaRPr sz="100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3950" y="67775"/>
            <a:ext cx="88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</a:t>
            </a:r>
            <a:r>
              <a:rPr lang="en" sz="2500"/>
              <a:t>co-location of genetic and epigenetic variants</a:t>
            </a:r>
            <a:endParaRPr sz="2500"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207750" y="566875"/>
            <a:ext cx="8728500" cy="45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Goals</a:t>
            </a:r>
            <a:endParaRPr sz="16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Study genetic pathways to epimutations</a:t>
            </a:r>
            <a:endParaRPr sz="11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Find examples of causality between genetic and epigenetic variations</a:t>
            </a:r>
            <a:endParaRPr sz="1100"/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QTL studies show causality (Das 2015, Kilpien 2013, McVicker 2013)</a:t>
            </a:r>
            <a:endParaRPr sz="1000"/>
          </a:p>
          <a:p>
            <a:pPr marL="1371600" lvl="2" indent="-2667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Char char="-"/>
            </a:pPr>
            <a:endParaRPr sz="600">
              <a:solidFill>
                <a:srgbClr val="FFFFFF"/>
              </a:solidFill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Data available -&gt; Variant measured</a:t>
            </a:r>
            <a:endParaRPr sz="16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WGS -&gt; variant calls (VCs)</a:t>
            </a:r>
            <a:endParaRPr sz="11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WGBS -&gt; differentially methylated regions (DMRs)</a:t>
            </a:r>
            <a:endParaRPr sz="11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ChIP-seq -&gt; differential histone modifications (DHMs)</a:t>
            </a:r>
            <a:endParaRPr sz="11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RNA-seq and miRNA-seq -&gt; differentially expressed regions (DEs)</a:t>
            </a:r>
            <a:endParaRPr sz="1100"/>
          </a:p>
          <a:p>
            <a:pPr marL="914400" lvl="1" indent="-2667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Char char="○"/>
            </a:pPr>
            <a:endParaRPr sz="600">
              <a:solidFill>
                <a:srgbClr val="FFFFFF"/>
              </a:solidFill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Proposed models for epigenetic regulation in cancers</a:t>
            </a:r>
            <a:endParaRPr sz="12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(1) Mutations in binding domains -| TF binding -| gene expression -&gt; epigenetic regulation change </a:t>
            </a:r>
            <a:r>
              <a:rPr lang="en" sz="1100">
                <a:solidFill>
                  <a:srgbClr val="999999"/>
                </a:solidFill>
              </a:rPr>
              <a:t>(Matsubara 2012)</a:t>
            </a:r>
            <a:endParaRPr sz="1100">
              <a:solidFill>
                <a:srgbClr val="999999"/>
              </a:solidFill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(2) Mutation on Cis-regulatory DNA -&gt; epigenetic regulation change</a:t>
            </a:r>
            <a:endParaRPr sz="11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(3) Mutation on Trans-regulatory DNA </a:t>
            </a:r>
            <a:r>
              <a:rPr lang="en" sz="800"/>
              <a:t>(ncRNA? 3D chromatin?)</a:t>
            </a:r>
            <a:r>
              <a:rPr lang="en" sz="1100"/>
              <a:t> -&gt; epigenetic regulation change</a:t>
            </a:r>
            <a:endParaRPr sz="11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(4) Mutation on epigenetic machinery </a:t>
            </a:r>
            <a:r>
              <a:rPr lang="en" sz="800"/>
              <a:t>(HATs, HMTs, HDACs, DNMTs, etc)</a:t>
            </a:r>
            <a:r>
              <a:rPr lang="en" sz="1100"/>
              <a:t> -&gt; global change in epigenetic regulation</a:t>
            </a:r>
            <a:endParaRPr sz="1100"/>
          </a:p>
          <a:p>
            <a:pPr marL="914400" lvl="1" indent="-2667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Char char="○"/>
            </a:pPr>
            <a:endParaRPr sz="600">
              <a:solidFill>
                <a:srgbClr val="FFFFFF"/>
              </a:solidFill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Expected scenario for each model</a:t>
            </a:r>
            <a:endParaRPr sz="16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(1) VCs on known regulatory regions are close to DMRs, DHMs and DEs</a:t>
            </a:r>
            <a:endParaRPr sz="11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(2) VCs on all regions are close to DMRs, DHMs and DEs</a:t>
            </a:r>
            <a:endParaRPr sz="11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(3) DMRs, DHMs, and DEs are close to each other without a nearby VC</a:t>
            </a:r>
            <a:endParaRPr sz="1100"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(4) Tumour samples would have global epigenetic changes independent of local VCs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609100" y="2992938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" name="Shape 66"/>
          <p:cNvCxnSpPr/>
          <p:nvPr/>
        </p:nvCxnSpPr>
        <p:spPr>
          <a:xfrm rot="10800000">
            <a:off x="7844275" y="2999550"/>
            <a:ext cx="0" cy="105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Shape 67"/>
          <p:cNvCxnSpPr/>
          <p:nvPr/>
        </p:nvCxnSpPr>
        <p:spPr>
          <a:xfrm rot="10800000" flipH="1">
            <a:off x="7490025" y="3103163"/>
            <a:ext cx="1026000" cy="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-12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69" name="Shape 69"/>
          <p:cNvSpPr txBox="1"/>
          <p:nvPr/>
        </p:nvSpPr>
        <p:spPr>
          <a:xfrm>
            <a:off x="209600" y="800525"/>
            <a:ext cx="8622600" cy="15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</a:t>
            </a:r>
            <a:br>
              <a:rPr lang="en" sz="900"/>
            </a:br>
            <a:r>
              <a:rPr lang="en"/>
              <a:t>    Models			   -&gt;   Expected outcome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1  Mutations -| TF 	   -&gt;   VCs on known regulatory regions are close to DMRs, DHMs and DEs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2  Cis-regulatory DNA	   -&gt;   VCs on all regions are close to DMRs, DHMs and DEs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3  Trans-regulatory DNA -&gt;   DMRs, DHMs, and DEs are close to each other without a nearby VC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4  Machinery mutation 	   -&gt;   Tumour samples with global epigenetic changes independent of local VCs</a:t>
            </a:r>
            <a:endParaRPr>
              <a:solidFill>
                <a:srgbClr val="434343"/>
              </a:solidFill>
            </a:endParaRPr>
          </a:p>
        </p:txBody>
      </p:sp>
      <p:cxnSp>
        <p:nvCxnSpPr>
          <p:cNvPr id="70" name="Shape 70"/>
          <p:cNvCxnSpPr/>
          <p:nvPr/>
        </p:nvCxnSpPr>
        <p:spPr>
          <a:xfrm>
            <a:off x="7837425" y="3103175"/>
            <a:ext cx="384000" cy="240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Shape 71"/>
          <p:cNvCxnSpPr/>
          <p:nvPr/>
        </p:nvCxnSpPr>
        <p:spPr>
          <a:xfrm>
            <a:off x="7844275" y="3004250"/>
            <a:ext cx="101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Shape 72"/>
          <p:cNvCxnSpPr/>
          <p:nvPr/>
        </p:nvCxnSpPr>
        <p:spPr>
          <a:xfrm>
            <a:off x="7945475" y="2967450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Shape 73"/>
          <p:cNvSpPr txBox="1"/>
          <p:nvPr/>
        </p:nvSpPr>
        <p:spPr>
          <a:xfrm>
            <a:off x="7945375" y="2831700"/>
            <a:ext cx="6258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DNMT</a:t>
            </a:r>
            <a:endParaRPr sz="900"/>
          </a:p>
        </p:txBody>
      </p:sp>
      <p:cxnSp>
        <p:nvCxnSpPr>
          <p:cNvPr id="74" name="Shape 74"/>
          <p:cNvCxnSpPr/>
          <p:nvPr/>
        </p:nvCxnSpPr>
        <p:spPr>
          <a:xfrm rot="10800000" flipH="1">
            <a:off x="5812875" y="3652800"/>
            <a:ext cx="3167400" cy="16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Shape 75"/>
          <p:cNvSpPr/>
          <p:nvPr/>
        </p:nvSpPr>
        <p:spPr>
          <a:xfrm>
            <a:off x="7678525" y="3422100"/>
            <a:ext cx="1159500" cy="2115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Global demethylation</a:t>
            </a:r>
            <a:endParaRPr sz="800"/>
          </a:p>
        </p:txBody>
      </p:sp>
      <p:cxnSp>
        <p:nvCxnSpPr>
          <p:cNvPr id="76" name="Shape 76"/>
          <p:cNvCxnSpPr/>
          <p:nvPr/>
        </p:nvCxnSpPr>
        <p:spPr>
          <a:xfrm>
            <a:off x="8090500" y="3191125"/>
            <a:ext cx="22200" cy="20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7" name="Shape 77"/>
          <p:cNvSpPr txBox="1"/>
          <p:nvPr/>
        </p:nvSpPr>
        <p:spPr>
          <a:xfrm>
            <a:off x="7333675" y="2652275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4</a:t>
            </a:r>
            <a:endParaRPr sz="1000">
              <a:solidFill>
                <a:srgbClr val="434343"/>
              </a:solidFill>
            </a:endParaRPr>
          </a:p>
        </p:txBody>
      </p:sp>
      <p:sp>
        <p:nvSpPr>
          <p:cNvPr id="78" name="Shape 78"/>
          <p:cNvSpPr/>
          <p:nvPr/>
        </p:nvSpPr>
        <p:spPr>
          <a:xfrm>
            <a:off x="7333675" y="2691975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 txBox="1"/>
          <p:nvPr/>
        </p:nvSpPr>
        <p:spPr>
          <a:xfrm>
            <a:off x="609100" y="2936463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1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0" name="Shape 80"/>
          <p:cNvSpPr/>
          <p:nvPr/>
        </p:nvSpPr>
        <p:spPr>
          <a:xfrm>
            <a:off x="2824650" y="3049413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2824650" y="2992938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2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2" name="Shape 82"/>
          <p:cNvSpPr/>
          <p:nvPr/>
        </p:nvSpPr>
        <p:spPr>
          <a:xfrm>
            <a:off x="4952200" y="3073413"/>
            <a:ext cx="248400" cy="244500"/>
          </a:xfrm>
          <a:prstGeom prst="ellipse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Shape 83"/>
          <p:cNvSpPr txBox="1"/>
          <p:nvPr/>
        </p:nvSpPr>
        <p:spPr>
          <a:xfrm>
            <a:off x="4952213" y="3025425"/>
            <a:ext cx="161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3</a:t>
            </a:r>
            <a:endParaRPr sz="100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746275" y="3475573"/>
            <a:ext cx="1067350" cy="486800"/>
          </a:xfrm>
          <a:custGeom>
            <a:avLst/>
            <a:gdLst/>
            <a:ahLst/>
            <a:cxnLst/>
            <a:rect l="0" t="0" r="0" b="0"/>
            <a:pathLst>
              <a:path w="42694" h="19472" extrusionOk="0">
                <a:moveTo>
                  <a:pt x="42694" y="7657"/>
                </a:moveTo>
                <a:cubicBezTo>
                  <a:pt x="42387" y="7657"/>
                  <a:pt x="41252" y="6829"/>
                  <a:pt x="40853" y="7657"/>
                </a:cubicBezTo>
                <a:cubicBezTo>
                  <a:pt x="40454" y="8485"/>
                  <a:pt x="41160" y="10663"/>
                  <a:pt x="40301" y="12626"/>
                </a:cubicBezTo>
                <a:cubicBezTo>
                  <a:pt x="39442" y="14589"/>
                  <a:pt x="37817" y="19281"/>
                  <a:pt x="35701" y="19434"/>
                </a:cubicBezTo>
                <a:cubicBezTo>
                  <a:pt x="33585" y="19587"/>
                  <a:pt x="26744" y="16030"/>
                  <a:pt x="27603" y="13546"/>
                </a:cubicBezTo>
                <a:cubicBezTo>
                  <a:pt x="28462" y="11062"/>
                  <a:pt x="39319" y="6736"/>
                  <a:pt x="40853" y="4528"/>
                </a:cubicBezTo>
                <a:cubicBezTo>
                  <a:pt x="42387" y="2320"/>
                  <a:pt x="40854" y="-961"/>
                  <a:pt x="36805" y="296"/>
                </a:cubicBezTo>
                <a:cubicBezTo>
                  <a:pt x="32757" y="1554"/>
                  <a:pt x="21653" y="10540"/>
                  <a:pt x="16562" y="12073"/>
                </a:cubicBezTo>
                <a:cubicBezTo>
                  <a:pt x="11471" y="13607"/>
                  <a:pt x="9017" y="9988"/>
                  <a:pt x="6257" y="9497"/>
                </a:cubicBezTo>
                <a:cubicBezTo>
                  <a:pt x="3497" y="9006"/>
                  <a:pt x="1043" y="9190"/>
                  <a:pt x="0" y="9129"/>
                </a:cubicBez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/>
          <p:nvPr/>
        </p:nvSpPr>
        <p:spPr>
          <a:xfrm>
            <a:off x="7952475" y="3062250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5659300" y="3563700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" name="Shape 87"/>
          <p:cNvCxnSpPr/>
          <p:nvPr/>
        </p:nvCxnSpPr>
        <p:spPr>
          <a:xfrm>
            <a:off x="5451700" y="3861275"/>
            <a:ext cx="149700" cy="11190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Shape 88"/>
          <p:cNvCxnSpPr/>
          <p:nvPr/>
        </p:nvCxnSpPr>
        <p:spPr>
          <a:xfrm flipH="1">
            <a:off x="5541450" y="3964025"/>
            <a:ext cx="55200" cy="9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Shape 89"/>
          <p:cNvCxnSpPr/>
          <p:nvPr/>
        </p:nvCxnSpPr>
        <p:spPr>
          <a:xfrm rot="10800000" flipH="1">
            <a:off x="5468050" y="3989350"/>
            <a:ext cx="45900" cy="64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90"/>
          <p:cNvCxnSpPr/>
          <p:nvPr/>
        </p:nvCxnSpPr>
        <p:spPr>
          <a:xfrm>
            <a:off x="5490825" y="4023850"/>
            <a:ext cx="50700" cy="3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Shape 91"/>
          <p:cNvCxnSpPr/>
          <p:nvPr/>
        </p:nvCxnSpPr>
        <p:spPr>
          <a:xfrm rot="10800000">
            <a:off x="4166375" y="3704150"/>
            <a:ext cx="611400" cy="4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Shape 92"/>
          <p:cNvCxnSpPr/>
          <p:nvPr/>
        </p:nvCxnSpPr>
        <p:spPr>
          <a:xfrm>
            <a:off x="4500525" y="3706400"/>
            <a:ext cx="185700" cy="450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Shape 93"/>
          <p:cNvCxnSpPr/>
          <p:nvPr/>
        </p:nvCxnSpPr>
        <p:spPr>
          <a:xfrm rot="10800000" flipH="1">
            <a:off x="4502275" y="3600500"/>
            <a:ext cx="4500" cy="105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" name="Shape 94"/>
          <p:cNvSpPr txBox="1"/>
          <p:nvPr/>
        </p:nvSpPr>
        <p:spPr>
          <a:xfrm>
            <a:off x="4376525" y="3353350"/>
            <a:ext cx="5061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ncRNA</a:t>
            </a:r>
            <a:endParaRPr sz="800"/>
          </a:p>
        </p:txBody>
      </p:sp>
      <p:sp>
        <p:nvSpPr>
          <p:cNvPr id="95" name="Shape 95"/>
          <p:cNvSpPr/>
          <p:nvPr/>
        </p:nvSpPr>
        <p:spPr>
          <a:xfrm>
            <a:off x="4527825" y="3656600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5413875" y="3227375"/>
            <a:ext cx="9327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3D conformation</a:t>
            </a:r>
            <a:endParaRPr sz="800"/>
          </a:p>
        </p:txBody>
      </p:sp>
      <p:cxnSp>
        <p:nvCxnSpPr>
          <p:cNvPr id="97" name="Shape 97"/>
          <p:cNvCxnSpPr/>
          <p:nvPr/>
        </p:nvCxnSpPr>
        <p:spPr>
          <a:xfrm flipH="1">
            <a:off x="133550" y="3706400"/>
            <a:ext cx="4032300" cy="10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Shape 98"/>
          <p:cNvCxnSpPr/>
          <p:nvPr/>
        </p:nvCxnSpPr>
        <p:spPr>
          <a:xfrm>
            <a:off x="812300" y="3708650"/>
            <a:ext cx="243900" cy="0"/>
          </a:xfrm>
          <a:prstGeom prst="straightConnector1">
            <a:avLst/>
          </a:prstGeom>
          <a:noFill/>
          <a:ln w="3810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Shape 99"/>
          <p:cNvCxnSpPr/>
          <p:nvPr/>
        </p:nvCxnSpPr>
        <p:spPr>
          <a:xfrm>
            <a:off x="3155250" y="3704075"/>
            <a:ext cx="243900" cy="0"/>
          </a:xfrm>
          <a:prstGeom prst="straightConnector1">
            <a:avLst/>
          </a:prstGeom>
          <a:noFill/>
          <a:ln w="38100" cap="flat" cmpd="sng">
            <a:solidFill>
              <a:srgbClr val="CC29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Shape 100"/>
          <p:cNvCxnSpPr/>
          <p:nvPr/>
        </p:nvCxnSpPr>
        <p:spPr>
          <a:xfrm rot="10800000">
            <a:off x="812300" y="3586800"/>
            <a:ext cx="0" cy="12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Shape 101"/>
          <p:cNvCxnSpPr/>
          <p:nvPr/>
        </p:nvCxnSpPr>
        <p:spPr>
          <a:xfrm>
            <a:off x="812300" y="3591375"/>
            <a:ext cx="73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Shape 102"/>
          <p:cNvCxnSpPr/>
          <p:nvPr/>
        </p:nvCxnSpPr>
        <p:spPr>
          <a:xfrm>
            <a:off x="885900" y="3536175"/>
            <a:ext cx="0" cy="87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Shape 103"/>
          <p:cNvSpPr/>
          <p:nvPr/>
        </p:nvSpPr>
        <p:spPr>
          <a:xfrm>
            <a:off x="444225" y="3655700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263963" y="4123900"/>
            <a:ext cx="371088" cy="244512"/>
          </a:xfrm>
          <a:prstGeom prst="cloud">
            <a:avLst/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cxnSp>
        <p:nvCxnSpPr>
          <p:cNvPr id="105" name="Shape 105"/>
          <p:cNvCxnSpPr/>
          <p:nvPr/>
        </p:nvCxnSpPr>
        <p:spPr>
          <a:xfrm flipH="1">
            <a:off x="346500" y="3475575"/>
            <a:ext cx="64500" cy="55200"/>
          </a:xfrm>
          <a:prstGeom prst="curvedConnector3">
            <a:avLst>
              <a:gd name="adj1" fmla="val 9988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Shape 106"/>
          <p:cNvCxnSpPr/>
          <p:nvPr/>
        </p:nvCxnSpPr>
        <p:spPr>
          <a:xfrm flipH="1">
            <a:off x="391425" y="3500438"/>
            <a:ext cx="64500" cy="55200"/>
          </a:xfrm>
          <a:prstGeom prst="curvedConnector3">
            <a:avLst>
              <a:gd name="adj1" fmla="val 9988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Shape 107"/>
          <p:cNvSpPr txBox="1"/>
          <p:nvPr/>
        </p:nvSpPr>
        <p:spPr>
          <a:xfrm>
            <a:off x="285725" y="4089350"/>
            <a:ext cx="3840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TF</a:t>
            </a:r>
            <a:endParaRPr sz="1000"/>
          </a:p>
        </p:txBody>
      </p:sp>
      <p:cxnSp>
        <p:nvCxnSpPr>
          <p:cNvPr id="108" name="Shape 108"/>
          <p:cNvCxnSpPr/>
          <p:nvPr/>
        </p:nvCxnSpPr>
        <p:spPr>
          <a:xfrm rot="10800000">
            <a:off x="3155250" y="3579863"/>
            <a:ext cx="0" cy="124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Shape 109"/>
          <p:cNvCxnSpPr/>
          <p:nvPr/>
        </p:nvCxnSpPr>
        <p:spPr>
          <a:xfrm>
            <a:off x="3155250" y="3584438"/>
            <a:ext cx="73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Shape 110"/>
          <p:cNvCxnSpPr/>
          <p:nvPr/>
        </p:nvCxnSpPr>
        <p:spPr>
          <a:xfrm>
            <a:off x="3228850" y="3529238"/>
            <a:ext cx="0" cy="87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Shape 111"/>
          <p:cNvSpPr/>
          <p:nvPr/>
        </p:nvSpPr>
        <p:spPr>
          <a:xfrm>
            <a:off x="2723550" y="3651125"/>
            <a:ext cx="101088" cy="105894"/>
          </a:xfrm>
          <a:prstGeom prst="irregularSeal1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2" name="Shape 112"/>
          <p:cNvCxnSpPr/>
          <p:nvPr/>
        </p:nvCxnSpPr>
        <p:spPr>
          <a:xfrm rot="10800000" flipH="1">
            <a:off x="3227350" y="3793125"/>
            <a:ext cx="3000" cy="3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Shape 113"/>
          <p:cNvSpPr/>
          <p:nvPr/>
        </p:nvSpPr>
        <p:spPr>
          <a:xfrm>
            <a:off x="2509613" y="4114225"/>
            <a:ext cx="1026000" cy="315900"/>
          </a:xfrm>
          <a:prstGeom prst="roundRect">
            <a:avLst>
              <a:gd name="adj" fmla="val 16667"/>
            </a:avLst>
          </a:prstGeom>
          <a:solidFill>
            <a:srgbClr val="FF00FF">
              <a:alpha val="24600"/>
            </a:srgbClr>
          </a:solidFill>
          <a:ln w="9525" cap="flat" cmpd="sng">
            <a:solidFill>
              <a:srgbClr val="CC29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Methyl (DMR) &amp;</a:t>
            </a:r>
            <a:endParaRPr sz="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Hist mods (DHM)</a:t>
            </a:r>
            <a:endParaRPr sz="800"/>
          </a:p>
        </p:txBody>
      </p:sp>
      <p:cxnSp>
        <p:nvCxnSpPr>
          <p:cNvPr id="114" name="Shape 114"/>
          <p:cNvCxnSpPr/>
          <p:nvPr/>
        </p:nvCxnSpPr>
        <p:spPr>
          <a:xfrm>
            <a:off x="531750" y="4372238"/>
            <a:ext cx="0" cy="17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5" name="Shape 115"/>
          <p:cNvSpPr/>
          <p:nvPr/>
        </p:nvSpPr>
        <p:spPr>
          <a:xfrm>
            <a:off x="182400" y="4581525"/>
            <a:ext cx="698700" cy="1839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expression</a:t>
            </a:r>
            <a:endParaRPr sz="800"/>
          </a:p>
        </p:txBody>
      </p:sp>
      <p:cxnSp>
        <p:nvCxnSpPr>
          <p:cNvPr id="116" name="Shape 116"/>
          <p:cNvCxnSpPr/>
          <p:nvPr/>
        </p:nvCxnSpPr>
        <p:spPr>
          <a:xfrm flipH="1">
            <a:off x="485750" y="3844425"/>
            <a:ext cx="4500" cy="19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Shape 117"/>
          <p:cNvCxnSpPr/>
          <p:nvPr/>
        </p:nvCxnSpPr>
        <p:spPr>
          <a:xfrm>
            <a:off x="439650" y="4037650"/>
            <a:ext cx="921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34100" y="4015750"/>
            <a:ext cx="1026000" cy="3003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Methyl (DMR) &amp;</a:t>
            </a:r>
            <a:endParaRPr sz="8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Hist mods (DHM)</a:t>
            </a:r>
            <a:endParaRPr sz="800"/>
          </a:p>
        </p:txBody>
      </p:sp>
      <p:sp>
        <p:nvSpPr>
          <p:cNvPr id="119" name="Shape 119"/>
          <p:cNvSpPr/>
          <p:nvPr/>
        </p:nvSpPr>
        <p:spPr>
          <a:xfrm rot="5400000" flipH="1">
            <a:off x="886400" y="4417150"/>
            <a:ext cx="315900" cy="220800"/>
          </a:xfrm>
          <a:prstGeom prst="bentArrow">
            <a:avLst>
              <a:gd name="adj1" fmla="val 0"/>
              <a:gd name="adj2" fmla="val 9799"/>
              <a:gd name="adj3" fmla="val 33136"/>
              <a:gd name="adj4" fmla="val 29725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971825" y="3779500"/>
            <a:ext cx="81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Shape 121"/>
          <p:cNvCxnSpPr/>
          <p:nvPr/>
        </p:nvCxnSpPr>
        <p:spPr>
          <a:xfrm>
            <a:off x="2808975" y="3853625"/>
            <a:ext cx="0" cy="2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Shape 122"/>
          <p:cNvCxnSpPr/>
          <p:nvPr/>
        </p:nvCxnSpPr>
        <p:spPr>
          <a:xfrm>
            <a:off x="2753775" y="4074450"/>
            <a:ext cx="128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Shape 123"/>
          <p:cNvCxnSpPr/>
          <p:nvPr/>
        </p:nvCxnSpPr>
        <p:spPr>
          <a:xfrm>
            <a:off x="6458100" y="3663600"/>
            <a:ext cx="248400" cy="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Shape 124"/>
          <p:cNvCxnSpPr/>
          <p:nvPr/>
        </p:nvCxnSpPr>
        <p:spPr>
          <a:xfrm>
            <a:off x="4502850" y="3606900"/>
            <a:ext cx="73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5" name="Shape 125"/>
          <p:cNvSpPr/>
          <p:nvPr/>
        </p:nvSpPr>
        <p:spPr>
          <a:xfrm>
            <a:off x="6031075" y="3712900"/>
            <a:ext cx="997800" cy="3159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Methyl (DMR) &amp;</a:t>
            </a:r>
            <a:endParaRPr sz="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Hist mods (DHM)</a:t>
            </a:r>
            <a:endParaRPr sz="800"/>
          </a:p>
        </p:txBody>
      </p:sp>
      <p:sp>
        <p:nvSpPr>
          <p:cNvPr id="126" name="Shape 126"/>
          <p:cNvSpPr/>
          <p:nvPr/>
        </p:nvSpPr>
        <p:spPr>
          <a:xfrm>
            <a:off x="4585675" y="3915125"/>
            <a:ext cx="1674625" cy="324150"/>
          </a:xfrm>
          <a:custGeom>
            <a:avLst/>
            <a:gdLst/>
            <a:ahLst/>
            <a:cxnLst/>
            <a:rect l="0" t="0" r="0" b="0"/>
            <a:pathLst>
              <a:path w="66985" h="12966" extrusionOk="0">
                <a:moveTo>
                  <a:pt x="0" y="0"/>
                </a:moveTo>
                <a:cubicBezTo>
                  <a:pt x="1258" y="1595"/>
                  <a:pt x="1656" y="7454"/>
                  <a:pt x="7545" y="9570"/>
                </a:cubicBezTo>
                <a:cubicBezTo>
                  <a:pt x="13434" y="11686"/>
                  <a:pt x="26131" y="12238"/>
                  <a:pt x="35332" y="12698"/>
                </a:cubicBezTo>
                <a:cubicBezTo>
                  <a:pt x="44533" y="13158"/>
                  <a:pt x="57477" y="12851"/>
                  <a:pt x="62752" y="12330"/>
                </a:cubicBezTo>
                <a:cubicBezTo>
                  <a:pt x="68028" y="11809"/>
                  <a:pt x="66280" y="10030"/>
                  <a:pt x="66985" y="957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27" name="Shape 127"/>
          <p:cNvCxnSpPr/>
          <p:nvPr/>
        </p:nvCxnSpPr>
        <p:spPr>
          <a:xfrm rot="10800000" flipH="1">
            <a:off x="6260300" y="4054450"/>
            <a:ext cx="32100" cy="11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8063950" y="4032425"/>
            <a:ext cx="3300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11350" y="4032425"/>
            <a:ext cx="7038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28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Analysis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205850" y="521350"/>
            <a:ext cx="8520600" cy="36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1) Split genome into 400bp chunks </a:t>
            </a:r>
            <a:r>
              <a:rPr lang="en" sz="900"/>
              <a:t/>
            </a:r>
            <a:br>
              <a:rPr lang="en" sz="900"/>
            </a:br>
            <a:r>
              <a:rPr lang="en" sz="900"/>
              <a:t>	- Defined arbitrary regions for contrasting datasets that localize differently</a:t>
            </a:r>
            <a:r>
              <a:rPr lang="en" sz="1200"/>
              <a:t/>
            </a:r>
            <a:br>
              <a:rPr lang="en" sz="1200"/>
            </a:br>
            <a:r>
              <a:rPr lang="en" sz="1200"/>
              <a:t>	</a:t>
            </a:r>
            <a:r>
              <a:rPr lang="en" sz="900"/>
              <a:t>- 400bp is small enough to not envelop multiple functionally different regions </a:t>
            </a:r>
            <a:br>
              <a:rPr lang="en" sz="900"/>
            </a:br>
            <a:r>
              <a:rPr lang="en" sz="600"/>
              <a:t/>
            </a:r>
            <a:br>
              <a:rPr lang="en" sz="600"/>
            </a:br>
            <a:r>
              <a:rPr lang="en" sz="1200"/>
              <a:t>2) DMR - 𝜒2 test on methylation calls</a:t>
            </a:r>
            <a:r>
              <a:rPr lang="en" sz="800"/>
              <a:t/>
            </a:r>
            <a:br>
              <a:rPr lang="en" sz="800"/>
            </a:br>
            <a:r>
              <a:rPr lang="en" sz="800"/>
              <a:t>	</a:t>
            </a:r>
            <a:r>
              <a:rPr lang="en" sz="900"/>
              <a:t>- Add counts over 400bp region -&gt; enough coverage for 𝜒</a:t>
            </a:r>
            <a:r>
              <a:rPr lang="en" sz="800"/>
              <a:t>2</a:t>
            </a:r>
            <a:r>
              <a:rPr lang="en" sz="900"/>
              <a:t> criteria</a:t>
            </a:r>
            <a:r>
              <a:rPr lang="en" sz="800"/>
              <a:t/>
            </a:r>
            <a:br>
              <a:rPr lang="en" sz="800"/>
            </a:br>
            <a:r>
              <a:rPr lang="en" sz="800"/>
              <a:t>	</a:t>
            </a:r>
            <a:r>
              <a:rPr lang="en" sz="900"/>
              <a:t>- Adjusted residual approaches a normal distribution with outliers</a:t>
            </a:r>
            <a:br>
              <a:rPr lang="en" sz="900"/>
            </a:br>
            <a:r>
              <a:rPr lang="en" sz="900"/>
              <a:t>	- Adjusted residual = (O - E) / sqrt(E * (1 - p</a:t>
            </a:r>
            <a:r>
              <a:rPr lang="en" sz="600"/>
              <a:t>row</a:t>
            </a:r>
            <a:r>
              <a:rPr lang="en" sz="900"/>
              <a:t>) * (1 - p</a:t>
            </a:r>
            <a:r>
              <a:rPr lang="en" sz="600"/>
              <a:t>col</a:t>
            </a:r>
            <a:r>
              <a:rPr lang="en" sz="900"/>
              <a:t>))</a:t>
            </a:r>
            <a:br>
              <a:rPr lang="en" sz="900"/>
            </a:br>
            <a:r>
              <a:rPr lang="en" sz="900"/>
              <a:t>	- 𝜒</a:t>
            </a:r>
            <a:r>
              <a:rPr lang="en" sz="800"/>
              <a:t>2 </a:t>
            </a:r>
            <a:r>
              <a:rPr lang="en" sz="900"/>
              <a:t>finds DMRs within group:</a:t>
            </a:r>
            <a:br>
              <a:rPr lang="en" sz="900"/>
            </a:br>
            <a:r>
              <a:rPr lang="en" sz="800"/>
              <a:t>		- All from same patient -&gt; Test contribution of models with and without cancer </a:t>
            </a:r>
            <a:br>
              <a:rPr lang="en" sz="800"/>
            </a:br>
            <a:r>
              <a:rPr lang="en" sz="800"/>
              <a:t>		- All Normal and Tumour-adjacent samples -&gt; baseline in normal tissue</a:t>
            </a:r>
            <a:br>
              <a:rPr lang="en" sz="800"/>
            </a:br>
            <a:r>
              <a:rPr lang="en" sz="800"/>
              <a:t>		- All Tumour samples -&gt; baseline in cancer tissue</a:t>
            </a:r>
            <a:r>
              <a:rPr lang="en" sz="600"/>
              <a:t/>
            </a:r>
            <a:br>
              <a:rPr lang="en" sz="600"/>
            </a:br>
            <a:r>
              <a:rPr lang="en" sz="1200"/>
              <a:t>3) DHM - Enriched regions from FindER  </a:t>
            </a:r>
            <a:r>
              <a:rPr lang="en" sz="1600"/>
              <a:t/>
            </a:r>
            <a:br>
              <a:rPr lang="en" sz="1600"/>
            </a:br>
            <a:r>
              <a:rPr lang="en" sz="1000"/>
              <a:t>	</a:t>
            </a:r>
            <a:r>
              <a:rPr lang="en" sz="900"/>
              <a:t>- BED file with 3 columns:  </a:t>
            </a:r>
            <a:r>
              <a:rPr lang="en" sz="900">
                <a:solidFill>
                  <a:srgbClr val="999999"/>
                </a:solidFill>
              </a:rPr>
              <a:t>Chromosome</a:t>
            </a:r>
            <a:r>
              <a:rPr lang="en" sz="900"/>
              <a:t> | </a:t>
            </a:r>
            <a:r>
              <a:rPr lang="en" sz="900">
                <a:solidFill>
                  <a:srgbClr val="999999"/>
                </a:solidFill>
              </a:rPr>
              <a:t>Region Start </a:t>
            </a:r>
            <a:r>
              <a:rPr lang="en" sz="900"/>
              <a:t>| </a:t>
            </a:r>
            <a:r>
              <a:rPr lang="en" sz="900">
                <a:solidFill>
                  <a:srgbClr val="999999"/>
                </a:solidFill>
              </a:rPr>
              <a:t>Region Stop</a:t>
            </a:r>
            <a:r>
              <a:rPr lang="en" sz="900"/>
              <a:t/>
            </a:r>
            <a:br>
              <a:rPr lang="en" sz="900"/>
            </a:br>
            <a:r>
              <a:rPr lang="en" sz="900"/>
              <a:t>	- Set 1 for genome chunks that overlap with enriched regions listed</a:t>
            </a:r>
            <a:br>
              <a:rPr lang="en" sz="900"/>
            </a:br>
            <a:r>
              <a:rPr lang="en" sz="600"/>
              <a:t/>
            </a:r>
            <a:br>
              <a:rPr lang="en" sz="600"/>
            </a:br>
            <a:r>
              <a:rPr lang="en" sz="1200"/>
              <a:t>4) VCs - query VCFs to list variants </a:t>
            </a:r>
            <a:r>
              <a:rPr lang="en" sz="900"/>
              <a:t> </a:t>
            </a:r>
            <a:br>
              <a:rPr lang="en" sz="900"/>
            </a:br>
            <a:r>
              <a:rPr lang="en" sz="900"/>
              <a:t> 	- obtain genotypes, zygosity and functional annotation</a:t>
            </a:r>
            <a:br>
              <a:rPr lang="en" sz="900"/>
            </a:br>
            <a:r>
              <a:rPr lang="en" sz="900"/>
              <a:t>	- contrast tumour and normal samples to isolate somatic mutations </a:t>
            </a:r>
            <a:br>
              <a:rPr lang="en" sz="900"/>
            </a:br>
            <a:r>
              <a:rPr lang="en" sz="900"/>
              <a:t>	- count the amount of mutations in each genome 400pb chunk</a:t>
            </a:r>
            <a:br>
              <a:rPr lang="en" sz="900"/>
            </a:br>
            <a:r>
              <a:rPr lang="en" sz="600"/>
              <a:t/>
            </a:r>
            <a:br>
              <a:rPr lang="en" sz="600"/>
            </a:br>
            <a:r>
              <a:rPr lang="en" sz="1200"/>
              <a:t>5) Count VCs close to or within DMRs, DHMs, or both. </a:t>
            </a:r>
            <a:br>
              <a:rPr lang="en" sz="1200"/>
            </a:br>
            <a:r>
              <a:rPr lang="en" sz="1200"/>
              <a:t>	</a:t>
            </a:r>
            <a:r>
              <a:rPr lang="en" sz="900"/>
              <a:t>- Other samples’ VCs serve as statistical baseline </a:t>
            </a:r>
            <a:br>
              <a:rPr lang="en" sz="900"/>
            </a:br>
            <a:r>
              <a:rPr lang="en" sz="900"/>
              <a:t>	- If models 1 and 2 hold, VCs co-locate with DMRs and DHMs, so count is higher than baseline </a:t>
            </a:r>
            <a:br>
              <a:rPr lang="en" sz="900"/>
            </a:br>
            <a:r>
              <a:rPr lang="en" sz="900"/>
              <a:t>	- Analysis shows a </a:t>
            </a:r>
            <a:r>
              <a:rPr lang="en" sz="900" b="1"/>
              <a:t>connection between DMR and VCs</a:t>
            </a:r>
            <a:endParaRPr sz="900"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900" b="1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900" b="1"/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3">
            <a:alphaModFix/>
          </a:blip>
          <a:srcRect t="1322" r="66775" b="50232"/>
          <a:stretch/>
        </p:blipFill>
        <p:spPr>
          <a:xfrm>
            <a:off x="5118791" y="175179"/>
            <a:ext cx="1943630" cy="15620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Shape 137"/>
          <p:cNvCxnSpPr/>
          <p:nvPr/>
        </p:nvCxnSpPr>
        <p:spPr>
          <a:xfrm>
            <a:off x="6227700" y="4085625"/>
            <a:ext cx="252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Shape 138"/>
          <p:cNvCxnSpPr/>
          <p:nvPr/>
        </p:nvCxnSpPr>
        <p:spPr>
          <a:xfrm>
            <a:off x="63611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Shape 139"/>
          <p:cNvCxnSpPr/>
          <p:nvPr/>
        </p:nvCxnSpPr>
        <p:spPr>
          <a:xfrm>
            <a:off x="69707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Shape 140"/>
          <p:cNvCxnSpPr/>
          <p:nvPr/>
        </p:nvCxnSpPr>
        <p:spPr>
          <a:xfrm>
            <a:off x="65897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Shape 141"/>
          <p:cNvCxnSpPr/>
          <p:nvPr/>
        </p:nvCxnSpPr>
        <p:spPr>
          <a:xfrm>
            <a:off x="68945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Shape 142"/>
          <p:cNvCxnSpPr/>
          <p:nvPr/>
        </p:nvCxnSpPr>
        <p:spPr>
          <a:xfrm>
            <a:off x="7656500" y="4039624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Shape 143"/>
          <p:cNvCxnSpPr/>
          <p:nvPr/>
        </p:nvCxnSpPr>
        <p:spPr>
          <a:xfrm>
            <a:off x="8342300" y="4044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Shape 144"/>
          <p:cNvSpPr txBox="1"/>
          <p:nvPr/>
        </p:nvSpPr>
        <p:spPr>
          <a:xfrm>
            <a:off x="5877800" y="3750800"/>
            <a:ext cx="1016700" cy="1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</a:rPr>
              <a:t>DMR1 </a:t>
            </a:r>
            <a:r>
              <a:rPr lang="en" sz="700"/>
              <a:t>and </a:t>
            </a:r>
            <a:r>
              <a:rPr lang="en" sz="700">
                <a:solidFill>
                  <a:srgbClr val="38761D"/>
                </a:solidFill>
              </a:rPr>
              <a:t>VCF1</a:t>
            </a:r>
            <a:r>
              <a:rPr lang="en" sz="700"/>
              <a:t>:</a:t>
            </a:r>
            <a:endParaRPr sz="700"/>
          </a:p>
        </p:txBody>
      </p:sp>
      <p:sp>
        <p:nvSpPr>
          <p:cNvPr id="145" name="Shape 145"/>
          <p:cNvSpPr txBox="1"/>
          <p:nvPr/>
        </p:nvSpPr>
        <p:spPr>
          <a:xfrm>
            <a:off x="5877800" y="4131800"/>
            <a:ext cx="1016700" cy="1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</a:rPr>
              <a:t>DMR1</a:t>
            </a:r>
            <a:r>
              <a:rPr lang="en" sz="700"/>
              <a:t> and </a:t>
            </a:r>
            <a:r>
              <a:rPr lang="en" sz="700">
                <a:solidFill>
                  <a:srgbClr val="BF9000"/>
                </a:solidFill>
              </a:rPr>
              <a:t>VCF2</a:t>
            </a:r>
            <a:r>
              <a:rPr lang="en" sz="700"/>
              <a:t>:</a:t>
            </a:r>
            <a:endParaRPr sz="700"/>
          </a:p>
        </p:txBody>
      </p:sp>
      <p:sp>
        <p:nvSpPr>
          <p:cNvPr id="146" name="Shape 146"/>
          <p:cNvSpPr/>
          <p:nvPr/>
        </p:nvSpPr>
        <p:spPr>
          <a:xfrm>
            <a:off x="8063950" y="4413425"/>
            <a:ext cx="3300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6311350" y="4413425"/>
            <a:ext cx="703800" cy="1011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8" name="Shape 148"/>
          <p:cNvCxnSpPr/>
          <p:nvPr/>
        </p:nvCxnSpPr>
        <p:spPr>
          <a:xfrm>
            <a:off x="6227700" y="4466625"/>
            <a:ext cx="252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Shape 149"/>
          <p:cNvCxnSpPr/>
          <p:nvPr/>
        </p:nvCxnSpPr>
        <p:spPr>
          <a:xfrm>
            <a:off x="7341050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Shape 150"/>
          <p:cNvCxnSpPr/>
          <p:nvPr/>
        </p:nvCxnSpPr>
        <p:spPr>
          <a:xfrm>
            <a:off x="7748638" y="44206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Shape 151"/>
          <p:cNvCxnSpPr/>
          <p:nvPr/>
        </p:nvCxnSpPr>
        <p:spPr>
          <a:xfrm>
            <a:off x="7058950" y="442522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Shape 152"/>
          <p:cNvCxnSpPr/>
          <p:nvPr/>
        </p:nvCxnSpPr>
        <p:spPr>
          <a:xfrm>
            <a:off x="8099875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Shape 153"/>
          <p:cNvCxnSpPr/>
          <p:nvPr/>
        </p:nvCxnSpPr>
        <p:spPr>
          <a:xfrm>
            <a:off x="7656500" y="4420624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Shape 154"/>
          <p:cNvCxnSpPr/>
          <p:nvPr/>
        </p:nvCxnSpPr>
        <p:spPr>
          <a:xfrm>
            <a:off x="8567725" y="4429475"/>
            <a:ext cx="0" cy="69000"/>
          </a:xfrm>
          <a:prstGeom prst="straightConnector1">
            <a:avLst/>
          </a:prstGeom>
          <a:noFill/>
          <a:ln w="952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 l="33346" t="1322" r="33429" b="50232"/>
          <a:stretch/>
        </p:blipFill>
        <p:spPr>
          <a:xfrm>
            <a:off x="7026700" y="1743438"/>
            <a:ext cx="2057450" cy="165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l="66000" t="1322" b="50232"/>
          <a:stretch/>
        </p:blipFill>
        <p:spPr>
          <a:xfrm>
            <a:off x="6927950" y="53700"/>
            <a:ext cx="2156199" cy="1696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l="1941"/>
          <a:stretch/>
        </p:blipFill>
        <p:spPr>
          <a:xfrm>
            <a:off x="360850" y="27600"/>
            <a:ext cx="8563576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Shape 162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63" name="Shape 163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64" name="Shape 164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l="1854"/>
          <a:stretch/>
        </p:blipFill>
        <p:spPr>
          <a:xfrm>
            <a:off x="329225" y="23000"/>
            <a:ext cx="8666075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" name="Shape 172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73" name="Shape 173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74" name="Shape 174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79077" y="6285775"/>
            <a:ext cx="873345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185" y="5485725"/>
            <a:ext cx="88043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l="1970"/>
          <a:stretch/>
        </p:blipFill>
        <p:spPr>
          <a:xfrm>
            <a:off x="381850" y="27600"/>
            <a:ext cx="863055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Shape 184"/>
          <p:cNvGrpSpPr/>
          <p:nvPr/>
        </p:nvGrpSpPr>
        <p:grpSpPr>
          <a:xfrm>
            <a:off x="676875" y="237250"/>
            <a:ext cx="2229600" cy="683100"/>
            <a:chOff x="706050" y="256750"/>
            <a:chExt cx="2229600" cy="683100"/>
          </a:xfrm>
        </p:grpSpPr>
        <p:sp>
          <p:nvSpPr>
            <p:cNvPr id="185" name="Shape 185"/>
            <p:cNvSpPr txBox="1"/>
            <p:nvPr/>
          </p:nvSpPr>
          <p:spPr>
            <a:xfrm>
              <a:off x="809550" y="256750"/>
              <a:ext cx="2126100" cy="6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Same patient but other sample</a:t>
              </a:r>
              <a:endParaRPr sz="1100"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Other patient</a:t>
              </a:r>
              <a:endParaRPr sz="1100"/>
            </a:p>
          </p:txBody>
        </p:sp>
        <p:sp>
          <p:nvSpPr>
            <p:cNvPr id="186" name="Shape 186"/>
            <p:cNvSpPr/>
            <p:nvPr/>
          </p:nvSpPr>
          <p:spPr>
            <a:xfrm>
              <a:off x="706050" y="356500"/>
              <a:ext cx="103500" cy="103500"/>
            </a:xfrm>
            <a:prstGeom prst="rect">
              <a:avLst/>
            </a:prstGeom>
            <a:solidFill>
              <a:srgbClr val="FF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706050" y="508900"/>
              <a:ext cx="103500" cy="103500"/>
            </a:xfrm>
            <a:prstGeom prst="rect">
              <a:avLst/>
            </a:prstGeom>
            <a:solidFill>
              <a:srgbClr val="FF00FF">
                <a:alpha val="2460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706050" y="661300"/>
              <a:ext cx="103500" cy="103500"/>
            </a:xfrm>
            <a:prstGeom prst="rect">
              <a:avLst/>
            </a:prstGeom>
            <a:solidFill>
              <a:srgbClr val="9999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steps?</a:t>
            </a:r>
            <a:endParaRPr/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311700" y="1035925"/>
            <a:ext cx="8520600" cy="30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Include DHM to improve baseline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Include VCF functional annotation (test models 1 and 2)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Redo with multiple chunk sizes (improve coverage)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Run analysis for each group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from same patient -&gt;</a:t>
            </a:r>
            <a:r>
              <a:rPr lang="en" sz="1000"/>
              <a:t> P1 (34, 52, 62), P2 (33, 53, 63), P3 (54, 55, 64), P4 (56, 57, 65), P5 (58, 59, 66), P6 (60, 61, 67)</a:t>
            </a:r>
            <a:endParaRPr sz="1000"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Normal and Tumour-adjacent samples -&gt; </a:t>
            </a:r>
            <a:r>
              <a:rPr lang="en" sz="1000"/>
              <a:t>Norm (33, 34, 52, 53, 54, 55, 56, 57, 58, 59, 60, 61)</a:t>
            </a:r>
            <a:endParaRPr sz="1000"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 All Tumour samples -&gt; </a:t>
            </a:r>
            <a:r>
              <a:rPr lang="en" sz="1000"/>
              <a:t>Tum (62, 63, 64, 65, 66, 67)</a:t>
            </a:r>
            <a:endParaRPr sz="100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 regions identified, investigate RNA and miRNA expression</a:t>
            </a:r>
            <a:endParaRPr/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How to obtain position from coverage files?</a:t>
            </a:r>
            <a:br>
              <a:rPr lang="en"/>
            </a:b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107925" y="1152475"/>
            <a:ext cx="1638300" cy="3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00" y="0"/>
            <a:ext cx="804296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712</Words>
  <Application>Microsoft Macintosh PowerPoint</Application>
  <PresentationFormat>On-screen Show (16:9)</PresentationFormat>
  <Paragraphs>107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Simple Light</vt:lpstr>
      <vt:lpstr>Work Update - July 4th   Giulio</vt:lpstr>
      <vt:lpstr>Project: co-location of genetic and epigenetic variants</vt:lpstr>
      <vt:lpstr>Model</vt:lpstr>
      <vt:lpstr>The Analysis</vt:lpstr>
      <vt:lpstr>PowerPoint Presentation</vt:lpstr>
      <vt:lpstr>PowerPoint Presentation</vt:lpstr>
      <vt:lpstr>PowerPoint Presentation</vt:lpstr>
      <vt:lpstr>Next steps?</vt:lpstr>
      <vt:lpstr>PowerPoint Presentation</vt:lpstr>
      <vt:lpstr>Probing data</vt:lpstr>
      <vt:lpstr>PowerPoint Presentation</vt:lpstr>
      <vt:lpstr>QC</vt:lpstr>
      <vt:lpstr>Tony’s analysis: significance of genetic variants from clustering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Update - July 4th   Giulio</dc:title>
  <cp:lastModifiedBy>M H</cp:lastModifiedBy>
  <cp:revision>1</cp:revision>
  <dcterms:modified xsi:type="dcterms:W3CDTF">2018-07-04T16:52:22Z</dcterms:modified>
</cp:coreProperties>
</file>